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2" r:id="rId17"/>
    <p:sldId id="273" r:id="rId18"/>
    <p:sldId id="274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ADDD4A-6FE7-4CBC-8A73-CE1548838256}" v="97" dt="2021-07-30T09:35:00.607"/>
    <p1510:client id="{DAE621E9-C729-9DC4-1BD2-50730EF0EA36}" v="24" dt="2021-07-30T06:58:12.445"/>
    <p1510:client id="{E36956C6-79F1-1C63-EC85-9AB296947D4E}" v="89" dt="2021-07-29T13:05:55.8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010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BFAF7-D4F3-4ECF-A939-AABB97CA9A38}" type="datetimeFigureOut">
              <a:rPr lang="en-IE" smtClean="0"/>
              <a:t>10/08/2021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CB845-6F35-41E2-ABBA-8D9000354A5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578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33C1-6BDD-4202-A5DD-F5B82767E482}" type="datetime1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Flanagan Summer Internship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E267-3472-4CDA-8BC4-6EB313EEAED0}" type="datetime1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Flanagan Summer Internship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504E-6B53-4EDF-9A9E-14BA2B39DC84}" type="datetime1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Flanagan Summer Internship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FCD1-C91A-43C8-9067-0E6C9478DA3A}" type="datetime1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Flanagan Summer Internship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4F45-2B0A-489D-8CC8-E41FD0A1EBB9}" type="datetime1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Flanagan Summer Internship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0387-F0F9-4D0C-81F2-16FB32597BDC}" type="datetime1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Flanagan Summer Internship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D84F-30CB-47AC-8BB9-E950AB03DFE3}" type="datetime1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Flanagan Summer Internship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55B3-F704-4EC2-83E3-28FEA7365D4D}" type="datetime1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Flanagan Summer Internship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AD4C-2E5C-4A80-AEB3-0C55978737DC}" type="datetime1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Flanagan Summer Internship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412A-C529-4BE8-909F-932CE36885F5}" type="datetime1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Flanagan Summer Internship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0F17-D7D3-444C-88F2-BB1B6DEFF608}" type="datetime1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Flanagan Summer Internship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DE9D1-16D7-4D1C-8BE7-C80AB34F711F}" type="datetime1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David Flanagan Summer Internship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0" y="2272770"/>
            <a:ext cx="7238999" cy="115623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/>
                <a:ea typeface="+mj-lt"/>
                <a:cs typeface="+mj-lt"/>
              </a:rPr>
              <a:t>Observing Pulsars using I-LOFAR</a:t>
            </a:r>
            <a:endParaRPr lang="en-US" dirty="0">
              <a:latin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/>
                <a:cs typeface="Calibri"/>
              </a:rPr>
              <a:t>David Flanagan</a:t>
            </a:r>
            <a:endParaRPr lang="en-US" dirty="0">
              <a:latin typeface="Times New Roman"/>
            </a:endParaRPr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F7F321AD-5498-4E31-A2A4-431FD4B84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361" y="4429919"/>
            <a:ext cx="4433276" cy="135894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B30337-67F9-437B-92C3-BA186651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Flanagan Summer Internship 2021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639EEB38-03FA-496A-AFDF-38C493B744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3" t="6674" r="11819"/>
          <a:stretch/>
        </p:blipFill>
        <p:spPr>
          <a:xfrm>
            <a:off x="1785937" y="0"/>
            <a:ext cx="8620125" cy="69080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8579A18-09A6-4E7B-A14E-74F4670C681B}"/>
              </a:ext>
            </a:extLst>
          </p:cNvPr>
          <p:cNvSpPr txBox="1"/>
          <p:nvPr/>
        </p:nvSpPr>
        <p:spPr>
          <a:xfrm>
            <a:off x="235132" y="2756262"/>
            <a:ext cx="1550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4: Recommended RFI mask</a:t>
            </a:r>
            <a:endParaRPr lang="en-I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36E8AD-9306-47B3-85EA-97E30DAE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Flanagan Summer Internship 2021</a:t>
            </a:r>
          </a:p>
        </p:txBody>
      </p:sp>
    </p:spTree>
    <p:extLst>
      <p:ext uri="{BB962C8B-B14F-4D97-AF65-F5344CB8AC3E}">
        <p14:creationId xmlns:p14="http://schemas.microsoft.com/office/powerpoint/2010/main" val="628593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7BDD31-A258-4CBA-9946-01B9F9590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Calibri Light"/>
              </a:rPr>
              <a:t>Fourier Transform</a:t>
            </a:r>
            <a:endParaRPr lang="en-US"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039DA8-5A57-4483-9542-EA1B68DDB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Times New Roman"/>
                <a:cs typeface="Calibri"/>
              </a:rPr>
              <a:t>A </a:t>
            </a:r>
            <a:r>
              <a:rPr lang="en-US" dirty="0" err="1">
                <a:latin typeface="Times New Roman"/>
                <a:cs typeface="Calibri"/>
              </a:rPr>
              <a:t>fourier</a:t>
            </a:r>
            <a:r>
              <a:rPr lang="en-US" dirty="0">
                <a:latin typeface="Times New Roman"/>
                <a:cs typeface="Calibri"/>
              </a:rPr>
              <a:t> transform of the data is conducted in order to produce a power spectrum of the data and minimize the environmental noise.</a:t>
            </a:r>
          </a:p>
          <a:p>
            <a:endParaRPr lang="en-US" dirty="0">
              <a:latin typeface="Times New Roman"/>
              <a:cs typeface="Calibri"/>
            </a:endParaRPr>
          </a:p>
          <a:p>
            <a:r>
              <a:rPr lang="en-US" dirty="0">
                <a:latin typeface="Times New Roman"/>
                <a:cs typeface="Calibri"/>
              </a:rPr>
              <a:t>Frequency of ~2Hz particularly stands out.</a:t>
            </a:r>
          </a:p>
          <a:p>
            <a:endParaRPr lang="en-US" dirty="0">
              <a:latin typeface="Times New Roman"/>
              <a:cs typeface="Calibri"/>
            </a:endParaRPr>
          </a:p>
          <a:p>
            <a:r>
              <a:rPr lang="en-US" dirty="0">
                <a:latin typeface="Times New Roman"/>
                <a:ea typeface="+mn-lt"/>
                <a:cs typeface="+mn-lt"/>
              </a:rPr>
              <a:t>Pulsar light curves tend to be quite sharp. This means from a </a:t>
            </a:r>
            <a:r>
              <a:rPr lang="en-US" dirty="0" err="1">
                <a:latin typeface="Times New Roman"/>
                <a:ea typeface="+mn-lt"/>
                <a:cs typeface="+mn-lt"/>
              </a:rPr>
              <a:t>fourier</a:t>
            </a:r>
            <a:r>
              <a:rPr lang="en-US" dirty="0">
                <a:latin typeface="Times New Roman"/>
                <a:ea typeface="+mn-lt"/>
                <a:cs typeface="+mn-lt"/>
              </a:rPr>
              <a:t> perspective, deconstructing a sharp peak results in harmonics.</a:t>
            </a:r>
            <a:r>
              <a:rPr lang="en-US" dirty="0">
                <a:latin typeface="Times New Roman"/>
              </a:rPr>
              <a:t/>
            </a:r>
            <a:br>
              <a:rPr lang="en-US" dirty="0">
                <a:latin typeface="Times New Roman"/>
              </a:rPr>
            </a:br>
            <a:endParaRPr lang="en-US" dirty="0">
              <a:latin typeface="Times New Roman"/>
              <a:cs typeface="Calibri" panose="020F0502020204030204"/>
            </a:endParaRPr>
          </a:p>
          <a:p>
            <a:r>
              <a:rPr lang="en-US" dirty="0">
                <a:latin typeface="Times New Roman"/>
                <a:ea typeface="+mn-lt"/>
                <a:cs typeface="+mn-lt"/>
              </a:rPr>
              <a:t>Harmonics come in multiples of some basic frequency. Therefore, from the ATNF catalog, our target pulsar frequency is ~4Hz and so the 2Hz peak is a multiple of the anticipated frequency.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3A6F497-15DA-47B1-81BD-8A2C86FCD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Flanagan Summer Internship 2021</a:t>
            </a:r>
          </a:p>
        </p:txBody>
      </p:sp>
    </p:spTree>
    <p:extLst>
      <p:ext uri="{BB962C8B-B14F-4D97-AF65-F5344CB8AC3E}">
        <p14:creationId xmlns:p14="http://schemas.microsoft.com/office/powerpoint/2010/main" val="4049128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949926-9D2E-4841-914D-A267AAC67185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pic>
        <p:nvPicPr>
          <p:cNvPr id="4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0207ED62-4C30-49D6-8B46-0793B1589D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7" t="10936" r="2884" b="2937"/>
          <a:stretch/>
        </p:blipFill>
        <p:spPr>
          <a:xfrm>
            <a:off x="80017" y="172331"/>
            <a:ext cx="11792479" cy="62103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3F47C55D-E76E-49FE-BFB5-0EDC5B0B7FB1}"/>
              </a:ext>
            </a:extLst>
          </p:cNvPr>
          <p:cNvCxnSpPr>
            <a:cxnSpLocks/>
          </p:cNvCxnSpPr>
          <p:nvPr/>
        </p:nvCxnSpPr>
        <p:spPr>
          <a:xfrm flipH="1">
            <a:off x="924027" y="1217596"/>
            <a:ext cx="1549666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C61F2F-6AD9-4387-A87D-C5AF14F97478}"/>
              </a:ext>
            </a:extLst>
          </p:cNvPr>
          <p:cNvSpPr txBox="1"/>
          <p:nvPr/>
        </p:nvSpPr>
        <p:spPr>
          <a:xfrm>
            <a:off x="2473693" y="1032930"/>
            <a:ext cx="200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 at ~2Hz</a:t>
            </a:r>
            <a:endParaRPr lang="en-I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CD8612F-B7DB-492A-98E9-1EBE7A3D741E}"/>
              </a:ext>
            </a:extLst>
          </p:cNvPr>
          <p:cNvSpPr txBox="1"/>
          <p:nvPr/>
        </p:nvSpPr>
        <p:spPr>
          <a:xfrm>
            <a:off x="3986347" y="6182721"/>
            <a:ext cx="421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5: Normalized Power Spectrum</a:t>
            </a:r>
            <a:endParaRPr lang="en-I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CCF5B155-DCE9-4E9B-924D-420D20DEF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Flanagan Summer Internship 2021</a:t>
            </a:r>
          </a:p>
        </p:txBody>
      </p:sp>
    </p:spTree>
    <p:extLst>
      <p:ext uri="{BB962C8B-B14F-4D97-AF65-F5344CB8AC3E}">
        <p14:creationId xmlns:p14="http://schemas.microsoft.com/office/powerpoint/2010/main" val="22709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B37C03-23EE-46C2-B5D4-9DDE0F0A0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Calibri Light"/>
              </a:rPr>
              <a:t>Prepfold </a:t>
            </a:r>
            <a:endParaRPr lang="en-US"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81D109-0B8D-49B9-82A8-3E3374CBB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8164"/>
            <a:ext cx="6588370" cy="44587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/>
                <a:cs typeface="Calibri"/>
              </a:rPr>
              <a:t>The next step is to "fold our data" to obtain a clear pulsar signal.</a:t>
            </a:r>
            <a:endParaRPr lang="en-US" dirty="0">
              <a:cs typeface="Calibri"/>
            </a:endParaRPr>
          </a:p>
          <a:p>
            <a:endParaRPr lang="en-US" dirty="0">
              <a:latin typeface="Times New Roman"/>
              <a:cs typeface="Calibri"/>
            </a:endParaRPr>
          </a:p>
          <a:p>
            <a:r>
              <a:rPr lang="en-US" dirty="0">
                <a:latin typeface="Times New Roman"/>
                <a:cs typeface="Calibri"/>
              </a:rPr>
              <a:t>Since we have established values for the period and DM from ATNF we add these properties as arguments to the </a:t>
            </a:r>
            <a:r>
              <a:rPr lang="en-US" dirty="0" err="1">
                <a:latin typeface="Times New Roman"/>
                <a:cs typeface="Calibri"/>
              </a:rPr>
              <a:t>prepfold</a:t>
            </a:r>
            <a:r>
              <a:rPr lang="en-US" dirty="0">
                <a:latin typeface="Times New Roman"/>
                <a:cs typeface="Calibri"/>
              </a:rPr>
              <a:t> command.</a:t>
            </a:r>
          </a:p>
          <a:p>
            <a:endParaRPr lang="en-US" dirty="0">
              <a:latin typeface="Times New Roman"/>
              <a:cs typeface="Calibri"/>
            </a:endParaRPr>
          </a:p>
          <a:p>
            <a:r>
              <a:rPr lang="en-US" dirty="0">
                <a:latin typeface="Times New Roman"/>
                <a:cs typeface="Calibri"/>
              </a:rPr>
              <a:t>Produces a clear pulse.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6ECFD473-A058-48B9-B85E-EF0BFDF94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64" t="6360" r="37449" b="18431"/>
          <a:stretch/>
        </p:blipFill>
        <p:spPr>
          <a:xfrm>
            <a:off x="7537938" y="1718164"/>
            <a:ext cx="4366202" cy="40264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3089DA-F85D-4247-A9C8-66FFE0FACE0A}"/>
              </a:ext>
            </a:extLst>
          </p:cNvPr>
          <p:cNvSpPr txBox="1"/>
          <p:nvPr/>
        </p:nvSpPr>
        <p:spPr>
          <a:xfrm>
            <a:off x="8076723" y="5831988"/>
            <a:ext cx="3827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6: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Prepfold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visualisation</a:t>
            </a:r>
            <a:endParaRPr lang="en-I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1B9071-8C2C-484F-8B50-013EA2407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Flanagan Summer Internship 2021</a:t>
            </a:r>
          </a:p>
        </p:txBody>
      </p:sp>
    </p:spTree>
    <p:extLst>
      <p:ext uri="{BB962C8B-B14F-4D97-AF65-F5344CB8AC3E}">
        <p14:creationId xmlns:p14="http://schemas.microsoft.com/office/powerpoint/2010/main" val="1979025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xmlns="" id="{9B021B93-F2D4-42A0-ABB9-936710671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6" t="6540" r="10013"/>
          <a:stretch/>
        </p:blipFill>
        <p:spPr>
          <a:xfrm>
            <a:off x="1896533" y="224489"/>
            <a:ext cx="8398934" cy="64090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104917-11E5-4EFE-8E50-F32B92DF7809}"/>
              </a:ext>
            </a:extLst>
          </p:cNvPr>
          <p:cNvSpPr/>
          <p:nvPr/>
        </p:nvSpPr>
        <p:spPr>
          <a:xfrm>
            <a:off x="1896533" y="243739"/>
            <a:ext cx="2280831" cy="182569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61D854-02FF-489B-ACDC-EC0DEF514EED}"/>
              </a:ext>
            </a:extLst>
          </p:cNvPr>
          <p:cNvSpPr txBox="1"/>
          <p:nvPr/>
        </p:nvSpPr>
        <p:spPr>
          <a:xfrm>
            <a:off x="235131" y="2863674"/>
            <a:ext cx="1449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7:</a:t>
            </a: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Pulsar Postcard </a:t>
            </a: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Plot</a:t>
            </a:r>
            <a:endParaRPr lang="en-I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1504284-AE93-4BEE-9BF0-484D5AAC3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Flanagan Summer Internship 2021</a:t>
            </a:r>
          </a:p>
        </p:txBody>
      </p:sp>
    </p:spTree>
    <p:extLst>
      <p:ext uri="{BB962C8B-B14F-4D97-AF65-F5344CB8AC3E}">
        <p14:creationId xmlns:p14="http://schemas.microsoft.com/office/powerpoint/2010/main" val="118928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xmlns="" id="{9B021B93-F2D4-42A0-ABB9-936710671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6" t="6540" r="10013"/>
          <a:stretch/>
        </p:blipFill>
        <p:spPr>
          <a:xfrm>
            <a:off x="1896533" y="224489"/>
            <a:ext cx="8398934" cy="64090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104917-11E5-4EFE-8E50-F32B92DF7809}"/>
              </a:ext>
            </a:extLst>
          </p:cNvPr>
          <p:cNvSpPr/>
          <p:nvPr/>
        </p:nvSpPr>
        <p:spPr>
          <a:xfrm>
            <a:off x="1896533" y="1982804"/>
            <a:ext cx="3272233" cy="4427621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919269E-42B5-4FC2-AFD6-4243F53A9753}"/>
              </a:ext>
            </a:extLst>
          </p:cNvPr>
          <p:cNvSpPr txBox="1"/>
          <p:nvPr/>
        </p:nvSpPr>
        <p:spPr>
          <a:xfrm>
            <a:off x="235131" y="2863674"/>
            <a:ext cx="1449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7:</a:t>
            </a: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Pulsar Postcard </a:t>
            </a: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Plot</a:t>
            </a:r>
            <a:endParaRPr lang="en-I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1DBEFA67-D027-4672-8514-7366560C5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Flanagan Summer Internship 2021</a:t>
            </a:r>
          </a:p>
        </p:txBody>
      </p:sp>
    </p:spTree>
    <p:extLst>
      <p:ext uri="{BB962C8B-B14F-4D97-AF65-F5344CB8AC3E}">
        <p14:creationId xmlns:p14="http://schemas.microsoft.com/office/powerpoint/2010/main" val="717672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xmlns="" id="{9B021B93-F2D4-42A0-ABB9-936710671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6" t="6540" r="10013"/>
          <a:stretch/>
        </p:blipFill>
        <p:spPr>
          <a:xfrm>
            <a:off x="1896533" y="224489"/>
            <a:ext cx="8398934" cy="64090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104917-11E5-4EFE-8E50-F32B92DF7809}"/>
              </a:ext>
            </a:extLst>
          </p:cNvPr>
          <p:cNvSpPr/>
          <p:nvPr/>
        </p:nvSpPr>
        <p:spPr>
          <a:xfrm>
            <a:off x="5072870" y="2042160"/>
            <a:ext cx="2704343" cy="436826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E40B1C-DD79-4C29-8019-8C3B30AE942F}"/>
              </a:ext>
            </a:extLst>
          </p:cNvPr>
          <p:cNvSpPr txBox="1"/>
          <p:nvPr/>
        </p:nvSpPr>
        <p:spPr>
          <a:xfrm>
            <a:off x="235131" y="2863674"/>
            <a:ext cx="1449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7:</a:t>
            </a: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Pulsar Postcard </a:t>
            </a: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Plot</a:t>
            </a:r>
            <a:endParaRPr lang="en-I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FA24CEC-0E03-4D8E-9192-B0C356621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Flanagan Summer Internship 2021</a:t>
            </a:r>
          </a:p>
        </p:txBody>
      </p:sp>
    </p:spTree>
    <p:extLst>
      <p:ext uri="{BB962C8B-B14F-4D97-AF65-F5344CB8AC3E}">
        <p14:creationId xmlns:p14="http://schemas.microsoft.com/office/powerpoint/2010/main" val="1894462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xmlns="" id="{9B021B93-F2D4-42A0-ABB9-936710671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6" t="6540" r="10013"/>
          <a:stretch/>
        </p:blipFill>
        <p:spPr>
          <a:xfrm>
            <a:off x="1896533" y="224489"/>
            <a:ext cx="8398934" cy="64090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104917-11E5-4EFE-8E50-F32B92DF7809}"/>
              </a:ext>
            </a:extLst>
          </p:cNvPr>
          <p:cNvSpPr/>
          <p:nvPr/>
        </p:nvSpPr>
        <p:spPr>
          <a:xfrm>
            <a:off x="4139219" y="250256"/>
            <a:ext cx="6005808" cy="183254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F18194-60AD-4F6B-85CE-7E6ABCF5DB06}"/>
              </a:ext>
            </a:extLst>
          </p:cNvPr>
          <p:cNvSpPr txBox="1"/>
          <p:nvPr/>
        </p:nvSpPr>
        <p:spPr>
          <a:xfrm>
            <a:off x="235131" y="2863674"/>
            <a:ext cx="1449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7:</a:t>
            </a: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Pulsar Postcard </a:t>
            </a: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Plot</a:t>
            </a:r>
            <a:endParaRPr lang="en-I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0956F8D-A4E1-4FAF-B435-2DF69021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Flanagan Summer Internship 2021</a:t>
            </a:r>
          </a:p>
        </p:txBody>
      </p:sp>
    </p:spTree>
    <p:extLst>
      <p:ext uri="{BB962C8B-B14F-4D97-AF65-F5344CB8AC3E}">
        <p14:creationId xmlns:p14="http://schemas.microsoft.com/office/powerpoint/2010/main" val="181507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xmlns="" id="{9B021B93-F2D4-42A0-ABB9-936710671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6" t="6540" r="10013"/>
          <a:stretch/>
        </p:blipFill>
        <p:spPr>
          <a:xfrm>
            <a:off x="1896533" y="224489"/>
            <a:ext cx="8398934" cy="64090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104917-11E5-4EFE-8E50-F32B92DF7809}"/>
              </a:ext>
            </a:extLst>
          </p:cNvPr>
          <p:cNvSpPr/>
          <p:nvPr/>
        </p:nvSpPr>
        <p:spPr>
          <a:xfrm>
            <a:off x="7603957" y="4348480"/>
            <a:ext cx="2576005" cy="206194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9B434EA-4C5F-424F-A47B-FE529C601BCF}"/>
              </a:ext>
            </a:extLst>
          </p:cNvPr>
          <p:cNvSpPr txBox="1"/>
          <p:nvPr/>
        </p:nvSpPr>
        <p:spPr>
          <a:xfrm>
            <a:off x="235131" y="2863674"/>
            <a:ext cx="1449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7:</a:t>
            </a: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Pulsar Postcard </a:t>
            </a: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Plot</a:t>
            </a:r>
            <a:endParaRPr lang="en-I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D5F970D-0048-411C-A9F8-2BC2A155F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Flanagan Summer Internship 2021</a:t>
            </a:r>
          </a:p>
        </p:txBody>
      </p:sp>
    </p:spTree>
    <p:extLst>
      <p:ext uri="{BB962C8B-B14F-4D97-AF65-F5344CB8AC3E}">
        <p14:creationId xmlns:p14="http://schemas.microsoft.com/office/powerpoint/2010/main" val="1043211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BE9645-10DF-457B-AE94-63B0D1EC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Calibri Light"/>
              </a:rPr>
              <a:t>Conclusions</a:t>
            </a:r>
            <a:endParaRPr lang="en-US"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82C4E6-8B61-480B-8374-4A3AED7B5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imes New Roman"/>
                <a:cs typeface="Calibri"/>
              </a:rPr>
              <a:t>Pulsars are both fascinating and bizarre astronomical objects.</a:t>
            </a:r>
          </a:p>
          <a:p>
            <a:endParaRPr lang="en-US" dirty="0">
              <a:latin typeface="Times New Roman"/>
              <a:cs typeface="Calibri"/>
            </a:endParaRPr>
          </a:p>
          <a:p>
            <a:r>
              <a:rPr lang="en-US">
                <a:latin typeface="Times New Roman"/>
                <a:cs typeface="Calibri"/>
              </a:rPr>
              <a:t>I-LOFAR is capable of observing such objects.</a:t>
            </a:r>
          </a:p>
          <a:p>
            <a:endParaRPr lang="en-US" dirty="0">
              <a:latin typeface="Times New Roman"/>
              <a:cs typeface="Calibri"/>
            </a:endParaRPr>
          </a:p>
          <a:p>
            <a:r>
              <a:rPr lang="en-US">
                <a:latin typeface="Times New Roman"/>
                <a:cs typeface="Calibri"/>
              </a:rPr>
              <a:t>PRESTO is a versatile and powerful tool in analysing pulsar data.</a:t>
            </a:r>
          </a:p>
          <a:p>
            <a:endParaRPr lang="en-US" dirty="0">
              <a:latin typeface="Times New Roman"/>
              <a:cs typeface="Calibri"/>
            </a:endParaRPr>
          </a:p>
          <a:p>
            <a:r>
              <a:rPr lang="en-US">
                <a:latin typeface="Times New Roman"/>
                <a:cs typeface="Calibri"/>
              </a:rPr>
              <a:t>Always have a contingency plan for accessing your data!</a:t>
            </a:r>
            <a:endParaRPr lang="en-US" dirty="0">
              <a:latin typeface="Times New Roman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D9E5B8-5448-45C0-826D-D92AE42B4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Flanagan Summer Internship 2021</a:t>
            </a:r>
          </a:p>
        </p:txBody>
      </p:sp>
    </p:spTree>
    <p:extLst>
      <p:ext uri="{BB962C8B-B14F-4D97-AF65-F5344CB8AC3E}">
        <p14:creationId xmlns:p14="http://schemas.microsoft.com/office/powerpoint/2010/main" val="65615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F7DADA-3490-4036-8EBB-E4771DCD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ea typeface="+mj-lt"/>
                <a:cs typeface="+mj-lt"/>
              </a:rPr>
              <a:t>Acknowledgements</a:t>
            </a:r>
            <a:endParaRPr lang="en-US" dirty="0" err="1"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D7C7C6-77A8-44ED-B52D-A554EC74C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/>
                <a:ea typeface="+mn-lt"/>
                <a:cs typeface="+mn-lt"/>
              </a:rPr>
              <a:t>This Research Internship was undertaken with supervision from Dr. Aaron Golden.</a:t>
            </a:r>
          </a:p>
          <a:p>
            <a:endParaRPr lang="en-US" dirty="0">
              <a:latin typeface="Times New Roman"/>
              <a:ea typeface="+mn-lt"/>
              <a:cs typeface="+mn-lt"/>
            </a:endParaRPr>
          </a:p>
          <a:p>
            <a:r>
              <a:rPr lang="en-US" dirty="0">
                <a:latin typeface="Times New Roman"/>
                <a:cs typeface="Calibri"/>
              </a:rPr>
              <a:t>A special word of thanks to Declan Bennett, </a:t>
            </a:r>
            <a:r>
              <a:rPr lang="en-US" dirty="0" err="1">
                <a:latin typeface="Times New Roman"/>
                <a:cs typeface="Calibri"/>
              </a:rPr>
              <a:t>Dúalta</a:t>
            </a:r>
            <a:r>
              <a:rPr lang="en-US" dirty="0">
                <a:latin typeface="Times New Roman"/>
                <a:cs typeface="Calibri"/>
              </a:rPr>
              <a:t> O </a:t>
            </a:r>
            <a:r>
              <a:rPr lang="en-US" dirty="0" err="1">
                <a:latin typeface="Times New Roman"/>
                <a:cs typeface="Calibri"/>
              </a:rPr>
              <a:t>Fionnagáin</a:t>
            </a:r>
            <a:r>
              <a:rPr lang="en-US" dirty="0">
                <a:latin typeface="Times New Roman"/>
                <a:cs typeface="Calibri"/>
              </a:rPr>
              <a:t> and David McKenna.</a:t>
            </a:r>
          </a:p>
          <a:p>
            <a:endParaRPr lang="en-US" dirty="0">
              <a:latin typeface="Times New Roman"/>
              <a:cs typeface="Calibri"/>
            </a:endParaRPr>
          </a:p>
          <a:p>
            <a:r>
              <a:rPr lang="en-US" dirty="0">
                <a:latin typeface="Times New Roman"/>
                <a:cs typeface="Calibri"/>
              </a:rPr>
              <a:t>Finally, </a:t>
            </a:r>
            <a:r>
              <a:rPr lang="en-US" dirty="0">
                <a:latin typeface="Times New Roman"/>
                <a:ea typeface="+mn-lt"/>
                <a:cs typeface="+mn-lt"/>
              </a:rPr>
              <a:t>I’d like to thank the School of Mathematics for allowing me to pursue this project.</a:t>
            </a:r>
            <a:endParaRPr lang="en-US" dirty="0">
              <a:latin typeface="Times New Roman"/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FB2384F-BEDC-4BFA-9401-64743E379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Flanagan Summer Internship 2021</a:t>
            </a:r>
          </a:p>
        </p:txBody>
      </p:sp>
    </p:spTree>
    <p:extLst>
      <p:ext uri="{BB962C8B-B14F-4D97-AF65-F5344CB8AC3E}">
        <p14:creationId xmlns:p14="http://schemas.microsoft.com/office/powerpoint/2010/main" val="1456914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D1D34770-47A8-402C-AF23-2B653F2D88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D5C4F1-BD24-4CE0-9098-00EC661D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5515995" cy="149542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/>
                <a:cs typeface="Calibri Light"/>
              </a:rPr>
              <a:t>What are Pulsars?</a:t>
            </a:r>
            <a:endParaRPr lang="en-US" sz="4000" dirty="0">
              <a:latin typeface="Times New Roman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C846FB2-5612-4CBD-9809-A049A43AC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Times New Roman"/>
                <a:ea typeface="+mn-lt"/>
                <a:cs typeface="+mn-lt"/>
              </a:rPr>
              <a:t>The collapsed remnants of supernova, pulsars are highly magnetized rotating compact stars.</a:t>
            </a:r>
          </a:p>
          <a:p>
            <a:pPr marL="0" indent="0">
              <a:buNone/>
            </a:pPr>
            <a:endParaRPr lang="en-US" sz="2400" dirty="0">
              <a:latin typeface="Times New Roman"/>
              <a:ea typeface="+mn-lt"/>
              <a:cs typeface="+mn-lt"/>
            </a:endParaRPr>
          </a:p>
          <a:p>
            <a:r>
              <a:rPr lang="en-US" sz="2400" dirty="0">
                <a:latin typeface="Times New Roman"/>
                <a:ea typeface="+mn-lt"/>
                <a:cs typeface="+mn-lt"/>
              </a:rPr>
              <a:t>They emit beams of electromagnetic radiation out of their magnetic poles.</a:t>
            </a:r>
          </a:p>
          <a:p>
            <a:endParaRPr lang="en-US" sz="2400" dirty="0">
              <a:latin typeface="Times New Roman"/>
              <a:cs typeface="Calibri"/>
            </a:endParaRPr>
          </a:p>
          <a:p>
            <a:r>
              <a:rPr lang="en-US" sz="2400" dirty="0">
                <a:latin typeface="Times New Roman"/>
                <a:ea typeface="+mn-lt"/>
                <a:cs typeface="+mn-lt"/>
              </a:rPr>
              <a:t>Analogous to a lighthouse. At night, you only see the beam when it is pointing in your direction even though the light is constantly shining. </a:t>
            </a:r>
            <a:endParaRPr lang="en-US" sz="2400" dirty="0">
              <a:latin typeface="Times New Roman"/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  <p:pic>
        <p:nvPicPr>
          <p:cNvPr id="10" name="Picture 9" descr="A screenshot of a video game&#10;&#10;Description automatically generated">
            <a:extLst>
              <a:ext uri="{FF2B5EF4-FFF2-40B4-BE49-F238E27FC236}">
                <a16:creationId xmlns:a16="http://schemas.microsoft.com/office/drawing/2014/main" xmlns="" id="{84C0BCB0-BB94-4535-B61D-C550BE3E1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71" y="2219323"/>
            <a:ext cx="3762690" cy="31355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C1D1A27-3FF2-4FB9-9F7F-860E84E44D42}"/>
              </a:ext>
            </a:extLst>
          </p:cNvPr>
          <p:cNvSpPr txBox="1"/>
          <p:nvPr/>
        </p:nvSpPr>
        <p:spPr>
          <a:xfrm>
            <a:off x="8169965" y="5600277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1: Pulsar Animation</a:t>
            </a:r>
            <a:endParaRPr lang="en-I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8A1E7A74-5CFD-432D-8CBA-809B500B2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Flanagan Summer Internship 2021</a:t>
            </a:r>
          </a:p>
        </p:txBody>
      </p:sp>
    </p:spTree>
    <p:extLst>
      <p:ext uri="{BB962C8B-B14F-4D97-AF65-F5344CB8AC3E}">
        <p14:creationId xmlns:p14="http://schemas.microsoft.com/office/powerpoint/2010/main" val="4131875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CFD351-F09B-40BC-BC91-C83B78C66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>
                <a:latin typeface="Times New Roman"/>
                <a:cs typeface="Times New Roman"/>
              </a:rPr>
              <a:t>I-LOFAR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B03E50-B85F-4E87-B58F-B50E8B309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latin typeface="Times New Roman"/>
                <a:ea typeface="+mn-lt"/>
                <a:cs typeface="+mn-lt"/>
              </a:rPr>
              <a:t>I-LOFAR located at Birr Castle in Co.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Offaly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is the Irish addition to the Low Frequency Array (LOFAR).</a:t>
            </a:r>
          </a:p>
          <a:p>
            <a:r>
              <a:rPr lang="en-US" sz="2400" dirty="0">
                <a:latin typeface="Times New Roman"/>
                <a:ea typeface="+mn-lt"/>
                <a:cs typeface="+mn-lt"/>
              </a:rPr>
              <a:t>LOFAR is an international network of state-of-the-art telescopes targeting low radio frequencies.</a:t>
            </a:r>
          </a:p>
          <a:p>
            <a:endParaRPr lang="en-US" sz="2000" dirty="0">
              <a:latin typeface="Times New Roman"/>
              <a:cs typeface="Calibri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xmlns="" id="{22A0B6C5-604A-452C-98B0-243A4D6DD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659199"/>
            <a:ext cx="6019331" cy="3536356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0D8B8B-2C54-4D8C-82C7-6D4406452EE7}"/>
              </a:ext>
            </a:extLst>
          </p:cNvPr>
          <p:cNvSpPr txBox="1"/>
          <p:nvPr/>
        </p:nvSpPr>
        <p:spPr>
          <a:xfrm>
            <a:off x="6678167" y="5430173"/>
            <a:ext cx="347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2: Map of LOFAR telescopes</a:t>
            </a:r>
            <a:endParaRPr lang="en-I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FF9BA6-BD65-4E08-A44D-01491AA0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Flanagan Summer Internship 2021</a:t>
            </a:r>
          </a:p>
        </p:txBody>
      </p:sp>
    </p:spTree>
    <p:extLst>
      <p:ext uri="{BB962C8B-B14F-4D97-AF65-F5344CB8AC3E}">
        <p14:creationId xmlns:p14="http://schemas.microsoft.com/office/powerpoint/2010/main" val="377465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5B5E17-D4D7-4AAF-9ABA-556C5F1B0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Calibri Light"/>
              </a:rPr>
              <a:t>How does I-LOFAR Operate</a:t>
            </a:r>
            <a:endParaRPr lang="en-US"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2768DA-2360-4824-B2A3-BF4F1FF79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At present, I-LOFAR operates as part of the European network five days a week while the remaining two are available to Irish astronomers to utilize.</a:t>
            </a:r>
            <a:endParaRPr lang="en-US" dirty="0">
              <a:latin typeface="Times New Roman"/>
              <a:cs typeface="Calibri" panose="020F0502020204030204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By day, I-LOFAR principally studies the Sun while by night celestial objects are observed.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I-LOFAR consists of a network of antenna which collect data that is processed on servers located both on site and abroad. 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345325-6D64-47E3-A509-C58F9926D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Flanagan Summer Internship 2021</a:t>
            </a:r>
          </a:p>
        </p:txBody>
      </p:sp>
    </p:spTree>
    <p:extLst>
      <p:ext uri="{BB962C8B-B14F-4D97-AF65-F5344CB8AC3E}">
        <p14:creationId xmlns:p14="http://schemas.microsoft.com/office/powerpoint/2010/main" val="371921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811FD2-889D-4CA6-AB3C-A38A1E375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Calibri Light"/>
              </a:rPr>
              <a:t>Observing </a:t>
            </a:r>
            <a:r>
              <a:rPr lang="en-US">
                <a:latin typeface="Times New Roman"/>
                <a:ea typeface="+mj-lt"/>
                <a:cs typeface="+mj-lt"/>
              </a:rPr>
              <a:t>PSR B1929+10</a:t>
            </a:r>
            <a:endParaRPr lang="en-US"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FF098D-391B-4FA4-8D19-CDA1C1CBB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/>
                <a:ea typeface="+mn-lt"/>
                <a:cs typeface="+mn-lt"/>
              </a:rPr>
              <a:t>PSR B1929+10 is a well-known pulsar and could form the basis for studying long term pulse variations in these objects.</a:t>
            </a:r>
          </a:p>
          <a:p>
            <a:r>
              <a:rPr lang="en-US" dirty="0">
                <a:latin typeface="Times New Roman"/>
                <a:cs typeface="Calibri"/>
              </a:rPr>
              <a:t>Prior to observation, Dr. Golden requested observation time using I-LOFAR on our target pulsar.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r>
              <a:rPr lang="en-US" dirty="0">
                <a:latin typeface="Times New Roman"/>
                <a:cs typeface="Calibri"/>
              </a:rPr>
              <a:t>Target pulsar metrics from the </a:t>
            </a:r>
            <a:r>
              <a:rPr lang="en-US" dirty="0">
                <a:latin typeface="Times New Roman"/>
                <a:ea typeface="+mn-lt"/>
                <a:cs typeface="+mn-lt"/>
              </a:rPr>
              <a:t>Australian Telescope National Facility (ATNF) pulsar catalog will be used to process our data.</a:t>
            </a:r>
          </a:p>
          <a:p>
            <a:r>
              <a:rPr lang="en-US" dirty="0">
                <a:latin typeface="Times New Roman"/>
                <a:ea typeface="+mn-lt"/>
                <a:cs typeface="+mn-lt"/>
              </a:rPr>
              <a:t>On July 14th, 2021, I-LOFAR observed PSR B1929+10 for twenty minutes.</a:t>
            </a:r>
            <a:endParaRPr lang="en-US" dirty="0">
              <a:latin typeface="Times New Roman"/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A092F2D-D964-4DC7-AAF3-2790AE0D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Flanagan Summer Internship 2021</a:t>
            </a:r>
          </a:p>
        </p:txBody>
      </p:sp>
    </p:spTree>
    <p:extLst>
      <p:ext uri="{BB962C8B-B14F-4D97-AF65-F5344CB8AC3E}">
        <p14:creationId xmlns:p14="http://schemas.microsoft.com/office/powerpoint/2010/main" val="371932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D5886C-9275-44FC-ABEB-B84BE42DD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Calibri Light"/>
              </a:rPr>
              <a:t>Accessing Raw Data</a:t>
            </a:r>
            <a:endParaRPr lang="en-US"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96BECE-BD31-4193-B2A6-46987CB14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/>
                <a:ea typeface="+mn-lt"/>
                <a:cs typeface="+mn-lt"/>
              </a:rPr>
              <a:t>The </a:t>
            </a:r>
            <a:r>
              <a:rPr lang="en-US" dirty="0" err="1">
                <a:latin typeface="Times New Roman"/>
                <a:ea typeface="+mn-lt"/>
                <a:cs typeface="+mn-lt"/>
              </a:rPr>
              <a:t>REALtime</a:t>
            </a:r>
            <a:r>
              <a:rPr lang="en-US" dirty="0">
                <a:latin typeface="Times New Roman"/>
                <a:ea typeface="+mn-lt"/>
                <a:cs typeface="+mn-lt"/>
              </a:rPr>
              <a:t> Transient Acquisition cluster (RÉALTA) is the main point to access and process data from I-LOFAR in near-</a:t>
            </a:r>
            <a:r>
              <a:rPr lang="en-US" dirty="0" err="1">
                <a:latin typeface="Times New Roman"/>
                <a:ea typeface="+mn-lt"/>
                <a:cs typeface="+mn-lt"/>
              </a:rPr>
              <a:t>realtime</a:t>
            </a:r>
            <a:r>
              <a:rPr lang="en-US" dirty="0">
                <a:latin typeface="Times New Roman"/>
                <a:ea typeface="+mn-lt"/>
                <a:cs typeface="+mn-lt"/>
              </a:rPr>
              <a:t>.</a:t>
            </a:r>
            <a:r>
              <a:rPr lang="en-US" dirty="0">
                <a:latin typeface="Times New Roman"/>
                <a:cs typeface="Calibri"/>
              </a:rPr>
              <a:t> </a:t>
            </a:r>
          </a:p>
          <a:p>
            <a:endParaRPr lang="en-US" dirty="0">
              <a:latin typeface="Times New Roman"/>
              <a:cs typeface="Calibri"/>
            </a:endParaRPr>
          </a:p>
          <a:p>
            <a:r>
              <a:rPr lang="en-US" dirty="0">
                <a:latin typeface="Times New Roman"/>
                <a:ea typeface="+mn-lt"/>
                <a:cs typeface="+mn-lt"/>
              </a:rPr>
              <a:t>RÉALTA</a:t>
            </a:r>
            <a:r>
              <a:rPr lang="en-US" dirty="0">
                <a:latin typeface="Times New Roman"/>
                <a:cs typeface="Calibri"/>
              </a:rPr>
              <a:t> servers located in a (renovated) </a:t>
            </a:r>
            <a:r>
              <a:rPr lang="en-US" dirty="0" err="1">
                <a:latin typeface="Times New Roman"/>
                <a:cs typeface="Calibri"/>
              </a:rPr>
              <a:t>sheepshed</a:t>
            </a:r>
            <a:r>
              <a:rPr lang="en-US" dirty="0">
                <a:latin typeface="Times New Roman"/>
                <a:cs typeface="Calibri"/>
              </a:rPr>
              <a:t> next to I-LOFAR malfunctioned </a:t>
            </a:r>
            <a:r>
              <a:rPr lang="en-US" dirty="0" err="1">
                <a:latin typeface="Times New Roman"/>
                <a:cs typeface="Calibri"/>
              </a:rPr>
              <a:t>jeopordising</a:t>
            </a:r>
            <a:r>
              <a:rPr lang="en-US" dirty="0">
                <a:latin typeface="Times New Roman"/>
                <a:cs typeface="Calibri"/>
              </a:rPr>
              <a:t> our access to any data. </a:t>
            </a:r>
          </a:p>
          <a:p>
            <a:endParaRPr lang="en-US" dirty="0">
              <a:latin typeface="Times New Roman"/>
              <a:cs typeface="Calibri"/>
            </a:endParaRPr>
          </a:p>
          <a:p>
            <a:r>
              <a:rPr lang="en-US" dirty="0">
                <a:latin typeface="Times New Roman"/>
                <a:cs typeface="Calibri"/>
              </a:rPr>
              <a:t>Data accessed via an alternative method on Lugh server using a</a:t>
            </a:r>
            <a:r>
              <a:rPr lang="en-US" dirty="0">
                <a:latin typeface="Times New Roman"/>
                <a:ea typeface="+mn-lt"/>
                <a:cs typeface="+mn-lt"/>
              </a:rPr>
              <a:t> SSH client.</a:t>
            </a:r>
            <a:endParaRPr lang="en-US" dirty="0">
              <a:latin typeface="Times New Roman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A5A3A9F-AA78-4AD7-B6B3-8DE6A4374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Flanagan Summer Internship 2021</a:t>
            </a:r>
          </a:p>
        </p:txBody>
      </p:sp>
    </p:spTree>
    <p:extLst>
      <p:ext uri="{BB962C8B-B14F-4D97-AF65-F5344CB8AC3E}">
        <p14:creationId xmlns:p14="http://schemas.microsoft.com/office/powerpoint/2010/main" val="2045690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559260-5734-4F5E-AD2B-2FC436491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>
                <a:latin typeface="Times New Roman"/>
                <a:cs typeface="Calibri Light"/>
              </a:rPr>
              <a:t>Processing Raw Data</a:t>
            </a:r>
            <a:endParaRPr lang="en-US"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95264-ACCD-4C49-A4AD-5472DB0B1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1"/>
            <a:ext cx="3754211" cy="3606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latin typeface="Times New Roman"/>
                <a:ea typeface="+mn-lt"/>
                <a:cs typeface="+mn-lt"/>
              </a:rPr>
              <a:t>First, a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filterbank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file converts raw pulsar-machine data to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filterbank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format: a stream of n-bit numbers corresponding to multiple polarization and/or frequency channels.</a:t>
            </a:r>
          </a:p>
          <a:p>
            <a:endParaRPr lang="en-US" sz="2000" dirty="0">
              <a:latin typeface="Times New Roman"/>
              <a:cs typeface="Calibri"/>
            </a:endParaRPr>
          </a:p>
          <a:p>
            <a:r>
              <a:rPr lang="en-US" sz="2000" dirty="0">
                <a:latin typeface="Times New Roman"/>
                <a:cs typeface="Calibri"/>
              </a:rPr>
              <a:t>For this project, a program written by pulsar astronomers, PRESTO was </a:t>
            </a:r>
            <a:r>
              <a:rPr lang="en-US" sz="2000">
                <a:latin typeface="Times New Roman"/>
                <a:cs typeface="Calibri"/>
              </a:rPr>
              <a:t>utilized</a:t>
            </a:r>
            <a:r>
              <a:rPr lang="en-US" sz="2000" dirty="0">
                <a:latin typeface="Times New Roman"/>
                <a:cs typeface="Calibri"/>
              </a:rPr>
              <a:t> in docker containers.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8DB4AD-CFAE-4F32-B9A9-86889E254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5" t="25542" r="53230" b="12194"/>
          <a:stretch/>
        </p:blipFill>
        <p:spPr>
          <a:xfrm>
            <a:off x="6096000" y="1473201"/>
            <a:ext cx="4891240" cy="3903586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D43455A-93B8-47A2-AC04-12CFAC7104A1}"/>
              </a:ext>
            </a:extLst>
          </p:cNvPr>
          <p:cNvSpPr txBox="1"/>
          <p:nvPr/>
        </p:nvSpPr>
        <p:spPr>
          <a:xfrm>
            <a:off x="6440859" y="5499847"/>
            <a:ext cx="394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3: Initial output from “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readfile”command</a:t>
            </a:r>
            <a:endParaRPr lang="en-I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85024F-EDC2-4C8D-B5E9-1B0896836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Flanagan Summer Internship 2021</a:t>
            </a:r>
          </a:p>
        </p:txBody>
      </p:sp>
    </p:spTree>
    <p:extLst>
      <p:ext uri="{BB962C8B-B14F-4D97-AF65-F5344CB8AC3E}">
        <p14:creationId xmlns:p14="http://schemas.microsoft.com/office/powerpoint/2010/main" val="392799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24433A-46EF-41C1-82B9-13B4A5F0C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Calibri Light"/>
              </a:rPr>
              <a:t>Radio Frequency Interference (RFI)</a:t>
            </a:r>
            <a:endParaRPr lang="en-US"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F109E8-2EB4-4C5E-B9AD-C85D6349B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/>
                <a:ea typeface="+mn-lt"/>
                <a:cs typeface="+mn-lt"/>
              </a:rPr>
              <a:t>Random noise signals from cars, homes, kettles, microwaves, mobiles show up as bursts or continual emission when observations occur.</a:t>
            </a:r>
          </a:p>
          <a:p>
            <a:endParaRPr lang="en-US" dirty="0">
              <a:latin typeface="Times New Roman"/>
              <a:cs typeface="Calibri"/>
            </a:endParaRPr>
          </a:p>
          <a:p>
            <a:r>
              <a:rPr lang="en-US" dirty="0">
                <a:latin typeface="Times New Roman"/>
                <a:cs typeface="Calibri"/>
              </a:rPr>
              <a:t>It is important to identify them and in turn mask them.</a:t>
            </a:r>
          </a:p>
          <a:p>
            <a:endParaRPr lang="en-US" dirty="0">
              <a:latin typeface="Times New Roman"/>
              <a:cs typeface="Calibri"/>
            </a:endParaRPr>
          </a:p>
          <a:p>
            <a:r>
              <a:rPr lang="en-US" dirty="0">
                <a:latin typeface="Times New Roman"/>
                <a:cs typeface="Calibri"/>
              </a:rPr>
              <a:t>To accomplish this, we call the “</a:t>
            </a:r>
            <a:r>
              <a:rPr lang="en-US" dirty="0" err="1">
                <a:latin typeface="Times New Roman"/>
                <a:cs typeface="Calibri"/>
              </a:rPr>
              <a:t>rfifind</a:t>
            </a:r>
            <a:r>
              <a:rPr lang="en-US" dirty="0">
                <a:latin typeface="Times New Roman"/>
                <a:cs typeface="Calibri"/>
              </a:rPr>
              <a:t>” command on our data.</a:t>
            </a:r>
          </a:p>
          <a:p>
            <a:endParaRPr lang="en-US" dirty="0">
              <a:latin typeface="Times New Roman"/>
              <a:cs typeface="Calibri"/>
            </a:endParaRPr>
          </a:p>
          <a:p>
            <a:r>
              <a:rPr lang="en-US" dirty="0">
                <a:latin typeface="Times New Roman"/>
                <a:cs typeface="Calibri"/>
              </a:rPr>
              <a:t>This command produces a recommended mask to apply to the data.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EBFF35B-EC06-4C7A-8533-11552B62C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Flanagan Summer Internship 2021</a:t>
            </a:r>
          </a:p>
        </p:txBody>
      </p:sp>
    </p:spTree>
    <p:extLst>
      <p:ext uri="{BB962C8B-B14F-4D97-AF65-F5344CB8AC3E}">
        <p14:creationId xmlns:p14="http://schemas.microsoft.com/office/powerpoint/2010/main" val="3689026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1606</TotalTime>
  <Words>613</Words>
  <Application>Microsoft Office PowerPoint</Application>
  <PresentationFormat>Widescreen</PresentationFormat>
  <Paragraphs>109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Observing Pulsars using I-LOFAR</vt:lpstr>
      <vt:lpstr>Acknowledgements</vt:lpstr>
      <vt:lpstr>What are Pulsars?</vt:lpstr>
      <vt:lpstr>I-LOFAR</vt:lpstr>
      <vt:lpstr>How does I-LOFAR Operate</vt:lpstr>
      <vt:lpstr>Observing PSR B1929+10</vt:lpstr>
      <vt:lpstr>Accessing Raw Data</vt:lpstr>
      <vt:lpstr>Processing Raw Data</vt:lpstr>
      <vt:lpstr>Radio Frequency Interference (RFI)</vt:lpstr>
      <vt:lpstr>PowerPoint Presentation</vt:lpstr>
      <vt:lpstr>Fourier Transform</vt:lpstr>
      <vt:lpstr>PowerPoint Presentation</vt:lpstr>
      <vt:lpstr>Prepfold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Collette McLoughlin</dc:creator>
  <cp:lastModifiedBy>Microsoft account</cp:lastModifiedBy>
  <cp:revision>448</cp:revision>
  <dcterms:created xsi:type="dcterms:W3CDTF">2021-07-27T08:36:20Z</dcterms:created>
  <dcterms:modified xsi:type="dcterms:W3CDTF">2021-08-10T15:46:30Z</dcterms:modified>
</cp:coreProperties>
</file>